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3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61CC9-0EE4-0D19-5FD2-30A8E29BDC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F8D1DD-3FB3-26FE-35C8-4ED20CF0BA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312A59-784A-32C7-9970-2A1AA117FC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EFC3E-93BF-4A34-AEBE-CCD167A1CB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834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993F07-DA0A-9661-5A08-0CF8E01F09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767DB4-E3AC-7965-27AC-DCD8620E25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4A9249-77B9-09B0-D686-82AC682B44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2DFAF-D84D-4677-9672-A3D75C5A5C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771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814B80-582F-5781-DC2C-2742814EC1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8D5A44-9CBD-E2C2-DD0D-DF38AA7B59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CC0CBF-C24C-34EA-51E3-BE2CD3FE81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F8542-D78F-4921-BFE0-8F6DB547C7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959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743996-57B1-5E64-76B0-39D0DE9EA9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92DD59-5662-C724-79F5-9BB2919198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2C8FC7-FD81-EBA9-8349-E144DFE735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31E93-B21F-4CF2-A2E7-9280E5DC52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515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CBDA1D-5886-C77A-411F-33F1C03483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07D93E-C0BB-9BF8-F2CD-7D00067D7D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BB3D15-2A5D-4452-B14E-8A345304CB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526F9-2292-4A13-803A-7BA36F64BB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570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5D3897-BF26-D3E5-8718-12F458D4D7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1B9AE9-C8B3-CAC8-FF58-D3A9FB4255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E41F70-165F-4084-2810-8F9D0CD0C3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0663A-C0D2-4942-8A33-024BEDE122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38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246EA36-01E1-E09B-4277-F61D2A2E5B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351929-7A64-23CC-BAF7-BE601BBCF5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8589CBC-75C0-6922-4D2C-00BCB90A18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A3356-727E-49DA-BD8F-45C04DAFB2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4380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59FF9CA-6A25-E242-4711-2D595405D7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F709888-8D2B-E683-9650-562EB25273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CB091E3-B417-5C0C-BC9D-1C8C958E80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3EC78-5BD2-41E7-97BE-C356BF42AA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3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0D0A38-FD58-606A-861D-12130E6167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2855E26-8C4C-DE9A-E641-4B0180611C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96FC5D7-38C3-619D-CCB5-99B37320FC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A043B-0CF5-47FF-8A9F-353DAB18AB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701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344BAE-4976-74D9-5E7E-F3AF4A7C3F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EE4052-BC5B-FC9D-B03A-D453015115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84960-88EB-6B66-D256-EB593A9FE7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9AB6C-3649-4301-B68F-27B1E39BE9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7556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E385BC-269B-503C-A7BE-D1A7011ECE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CEBDDA-A4F4-7A55-BDBC-EAB6BCF650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6EC1EE-38D2-1D68-4036-DA81956DC4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2299F-5513-41E4-9B93-5357AFEF99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4858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16="http://schemas.microsoft.com/office/drawing/2014/main"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3162F76-13D1-BEF8-3C2E-1B46A9468D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Master Title Formatting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ACA2BDA-7B77-8E35-D2F5-906BD22661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Master Text Formatting</a:t>
            </a:r>
          </a:p>
          <a:p>
            <a:pPr lvl="1"/>
            <a:r>
              <a:rPr lang="en-US" altLang="ja-JP"/>
              <a:t>Second </a:t>
            </a:r>
            <a:r>
              <a:rPr lang="ja-JP" altLang="en-US"/>
              <a:t>Level</a:t>
            </a:r>
          </a:p>
          <a:p>
            <a:pPr lvl="2"/>
            <a:r>
              <a:rPr lang="en-US" altLang="ja-JP"/>
              <a:t>Third </a:t>
            </a:r>
            <a:r>
              <a:rPr lang="ja-JP" altLang="en-US"/>
              <a:t>Level</a:t>
            </a:r>
          </a:p>
          <a:p>
            <a:pPr lvl="3"/>
            <a:r>
              <a:rPr lang="en-US" altLang="ja-JP"/>
              <a:t>4th </a:t>
            </a:r>
            <a:r>
              <a:rPr lang="ja-JP" altLang="en-US"/>
              <a:t>level</a:t>
            </a:r>
          </a:p>
          <a:p>
            <a:pPr lvl="4"/>
            <a:r>
              <a:rPr lang="en-US" altLang="ja-JP"/>
              <a:t>5th </a:t>
            </a:r>
            <a:r>
              <a:rPr lang="ja-JP" altLang="en-US"/>
              <a:t>level</a:t>
            </a: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C26845DE-28B5-D7B4-412B-01C3E4E702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9E0F211A-347A-DE85-E2EF-7BD6B15E54F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14AD4C33-80DB-06B7-4E71-A7A55A7402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C365DEB-B4D6-47A0-AD8B-2234E3D3A52D}" type="slidenum">
              <a:rPr lang="en-US" altLang="ja-JP"/>
              <a:t>'#'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ue-galaxy.co.jp/" TargetMode="External"/><Relationship Id="rId2" Type="http://schemas.openxmlformats.org/officeDocument/2006/relationships/hyperlink" Target="mailto:shibano@blue-galaxy.co.j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16="http://schemas.microsoft.com/office/drawing/2014/main"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A03C92B3-1B07-C47B-B313-F0F5D996AF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44900"/>
            <a:ext cx="7016750" cy="1993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>
                <a:solidFill>
                  <a:schemeClr val="accent2"/>
                </a:solidFill>
              </a:rPr>
              <a:t>100 shirts </a:t>
            </a:r>
            <a:r>
              <a:rPr lang="ja-JP" altLang="en-US" sz="2400">
                <a:solidFill>
                  <a:schemeClr val="accent2"/>
                </a:solidFill>
              </a:rPr>
              <a:t>on hangers.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>
                <a:solidFill>
                  <a:schemeClr val="accent2"/>
                </a:solidFill>
              </a:rPr>
              <a:t>50 suits </a:t>
            </a:r>
            <a:r>
              <a:rPr lang="ja-JP" altLang="en-US" sz="2400">
                <a:solidFill>
                  <a:schemeClr val="accent2"/>
                </a:solidFill>
              </a:rPr>
              <a:t>on hangers.</a:t>
            </a:r>
          </a:p>
          <a:p>
            <a:pPr algn="l" eaLnBrk="1" hangingPunct="1">
              <a:lnSpc>
                <a:spcPct val="90000"/>
              </a:lnSpc>
            </a:pPr>
            <a:r>
              <a:rPr lang="ja-JP" altLang="en-US" sz="2400">
                <a:solidFill>
                  <a:schemeClr val="accent2"/>
                </a:solidFill>
              </a:rPr>
              <a:t>　　　20 sweaters </a:t>
            </a:r>
            <a:r>
              <a:rPr lang="ja-JP" altLang="en-US" sz="2000">
                <a:solidFill>
                  <a:schemeClr val="accent2"/>
                </a:solidFill>
              </a:rPr>
              <a:t>folded and left in the basket</a:t>
            </a:r>
          </a:p>
          <a:p>
            <a:pPr algn="l" eaLnBrk="1" hangingPunct="1">
              <a:lnSpc>
                <a:spcPct val="90000"/>
              </a:lnSpc>
            </a:pPr>
            <a:r>
              <a:rPr lang="ja-JP" altLang="en-US" sz="2400">
                <a:solidFill>
                  <a:schemeClr val="accent2"/>
                </a:solidFill>
              </a:rPr>
              <a:t>　　　　　　　　　　Wash one at a time, only 5 minutes</a:t>
            </a:r>
          </a:p>
          <a:p>
            <a:pPr algn="l" eaLnBrk="1" hangingPunct="1">
              <a:lnSpc>
                <a:spcPct val="90000"/>
              </a:lnSpc>
            </a:pPr>
            <a:endParaRPr lang="en-US" altLang="ja-JP">
              <a:solidFill>
                <a:schemeClr val="accent2"/>
              </a:solidFill>
            </a:endParaRPr>
          </a:p>
        </p:txBody>
      </p:sp>
      <p:sp>
        <p:nvSpPr>
          <p:cNvPr id="2051" name="Text Box 4">
            <a:extLst>
              <a:ext uri="{FF2B5EF4-FFF2-40B4-BE49-F238E27FC236}">
                <a16:creationId xmlns:a16="http://schemas.microsoft.com/office/drawing/2014/main" id="{8B4BA143-2B13-DEA6-158A-4B2088EC7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1989138"/>
            <a:ext cx="5041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New Ultrasonic Cleaning Technology Document</a:t>
            </a:r>
          </a:p>
        </p:txBody>
      </p:sp>
      <p:sp>
        <p:nvSpPr>
          <p:cNvPr id="2052" name="Text Box 5">
            <a:extLst>
              <a:ext uri="{FF2B5EF4-FFF2-40B4-BE49-F238E27FC236}">
                <a16:creationId xmlns:a16="http://schemas.microsoft.com/office/drawing/2014/main" id="{77CE1D5B-F650-939A-DD1A-38CB05416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0975" y="32019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ja-JP" altLang="ja-JP" sz="1800"/>
          </a:p>
        </p:txBody>
      </p:sp>
      <p:sp>
        <p:nvSpPr>
          <p:cNvPr id="2053" name="Text Box 6">
            <a:extLst>
              <a:ext uri="{FF2B5EF4-FFF2-40B4-BE49-F238E27FC236}">
                <a16:creationId xmlns:a16="http://schemas.microsoft.com/office/drawing/2014/main" id="{F324B176-5441-3421-3A4E-671B45607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2852738"/>
            <a:ext cx="2160588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600" b="1"/>
              <a:t>January 2005</a:t>
            </a:r>
            <a:endParaRPr lang="en-US" altLang="ja-JP" sz="1600" b="1"/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600" b="1"/>
              <a:t>Yoshihide Shibano</a:t>
            </a:r>
          </a:p>
        </p:txBody>
      </p:sp>
      <p:sp>
        <p:nvSpPr>
          <p:cNvPr id="2054" name="WordArt 7">
            <a:extLst>
              <a:ext uri="{FF2B5EF4-FFF2-40B4-BE49-F238E27FC236}">
                <a16:creationId xmlns:a16="http://schemas.microsoft.com/office/drawing/2014/main" id="{5FFC355B-35FB-DBFA-7F95-9758976E1B4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87450" y="404812"/>
            <a:ext cx="6264275" cy="136800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1213"/>
              </a:avLst>
            </a:prstTxWarp>
          </a:bodyPr>
          <a:lstStyle/>
          <a:p>
            <a:pPr algn="ctr" eaLnBrk="1" hangingPunct="1">
              <a:defRPr/>
            </a:pPr>
            <a:r>
              <a:rPr lang="ja-JP" altLang="en-US" sz="3600" kern="10" dirty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ＭＳ Ｐゴシック"/>
                <a:ea typeface="ＭＳ Ｐゴシック"/>
              </a:rPr>
              <a:t>Revolution in Clothing Cleaning</a:t>
            </a:r>
            <a:endParaRPr lang="en-US" altLang="ja-JP" sz="3600" kern="10" dirty="0">
              <a:ln w="9525">
                <a:solidFill>
                  <a:schemeClr val="accent2"/>
                </a:solidFill>
                <a:round/>
                <a:headEnd/>
                <a:tailEnd/>
              </a:ln>
              <a:solidFill>
                <a:schemeClr val="accent2"/>
              </a:solidFill>
              <a:latin typeface="ＭＳ Ｐゴシック"/>
              <a:ea typeface="ＭＳ Ｐゴシック"/>
            </a:endParaRPr>
          </a:p>
          <a:p>
            <a:pPr algn="ctr" eaLnBrk="1" hangingPunct="1">
              <a:defRPr/>
            </a:pPr>
            <a:r>
              <a:rPr lang="ja-JP" altLang="en-US" sz="3600" kern="10" dirty="0"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ＭＳ Ｐゴシック"/>
                <a:ea typeface="ＭＳ Ｐゴシック"/>
              </a:rPr>
              <a:t>Commercial Washing Machines</a:t>
            </a:r>
          </a:p>
        </p:txBody>
      </p:sp>
      <p:sp>
        <p:nvSpPr>
          <p:cNvPr id="2055" name="Text Box 8">
            <a:extLst>
              <a:ext uri="{FF2B5EF4-FFF2-40B4-BE49-F238E27FC236}">
                <a16:creationId xmlns:a16="http://schemas.microsoft.com/office/drawing/2014/main" id="{000D624B-8136-597F-2006-B9D3D3AA7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237288"/>
            <a:ext cx="5113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This issue covers commercial cleaning.</a:t>
            </a:r>
          </a:p>
        </p:txBody>
      </p:sp>
    </p:spTree>
  </p:cSld>
  <p:clrMapOvr>
    <a:masterClrMapping/>
  </p:clrMapOvr>
</p:sld>
</file>

<file path=ppt/slides/slide10.xml><?xml version="1.0" encoding="utf-8"?>
<p:sld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593BD07-C586-8C9E-DC3C-63BAC8379C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600">
                <a:solidFill>
                  <a:schemeClr val="accent2"/>
                </a:solidFill>
              </a:rPr>
              <a:t>Features of New Ultrasonic Cleaning Technology (5)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382D970-B1AB-4118-372D-F7A833DD53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2562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4400"/>
              <a:t>11、Other features and applications</a:t>
            </a:r>
          </a:p>
          <a:p>
            <a:pPr eaLnBrk="1" hangingPunct="1">
              <a:buFontTx/>
              <a:buNone/>
            </a:pPr>
            <a:r>
              <a:rPr lang="ja-JP" altLang="en-US" sz="1800">
                <a:solidFill>
                  <a:schemeClr val="hlink"/>
                </a:solidFill>
              </a:rPr>
              <a:t>　　　　　This is a completely new technology</a:t>
            </a:r>
            <a:r>
              <a:rPr lang="ja-JP" altLang="en-US" sz="1800"/>
              <a:t>. It remains to be seen how well it will work.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However, in addition to clothing, </a:t>
            </a:r>
            <a:r>
              <a:rPr lang="ja-JP" altLang="en-US" sz="1800">
                <a:solidFill>
                  <a:schemeClr val="hlink"/>
                </a:solidFill>
              </a:rPr>
              <a:t>mats, carpets, sponge products </a:t>
            </a:r>
            <a:r>
              <a:rPr lang="ja-JP" altLang="en-US" sz="1800"/>
              <a:t>(non-single cell), etc.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　We have confirmed that the same method can be used for cleaning. of fibrous materials.</a:t>
            </a:r>
          </a:p>
          <a:p>
            <a:pPr eaLnBrk="1" hangingPunct="1">
              <a:buFontTx/>
              <a:buNone/>
            </a:pPr>
            <a:r>
              <a:rPr lang="ja-JP" altLang="en-US" sz="1800">
                <a:solidFill>
                  <a:schemeClr val="hlink"/>
                </a:solidFill>
              </a:rPr>
              <a:t>　　　　　A new cleaning technology was born</a:t>
            </a:r>
            <a:r>
              <a:rPr lang="ja-JP" altLang="en-US" sz="1800"/>
              <a:t>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　　Is there a possibility that this technology will be used in washing machines sold to the general public?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　At this point, we believe that it is difficult to do so cost-effectively.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　(In addition, there are some home washing machines on the market that claim to be ultrasonic,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　What we are talking about here has nothing to do with ultrasonic cleaning. Mere namin for housewives.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　(It's a nuisance. (It's annoying.)</a:t>
            </a:r>
          </a:p>
        </p:txBody>
      </p:sp>
    </p:spTree>
  </p:cSld>
  <p:clrMapOvr>
    <a:masterClrMapping/>
  </p:clrMapOvr>
</p:sld>
</file>

<file path=ppt/slides/slide11.xml><?xml version="1.0" encoding="utf-8"?>
<p:sld xmlns:a16="http://schemas.microsoft.com/office/drawing/2014/main"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370220B-57FC-D639-39FD-C3202D79BE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4000">
                <a:solidFill>
                  <a:schemeClr val="accent2"/>
                </a:solidFill>
              </a:rPr>
              <a:t>Principle of New Ultrasonic Cleaning Technology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27CA7BC-3139-F816-7EAE-785A7D9FC0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419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/>
              <a:t>　This section briefly explains the principles of the new ultrasonic cleaning technology.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/>
              <a:t>When </a:t>
            </a:r>
            <a:r>
              <a:rPr lang="ja-JP" altLang="en-US" sz="1800"/>
              <a:t>powerful ultrasonic waves (</a:t>
            </a:r>
            <a:r>
              <a:rPr lang="ja-JP" altLang="en-US" sz="1800"/>
              <a:t>inaudible sound waves above </a:t>
            </a:r>
            <a:r>
              <a:rPr lang="en-US" altLang="ja-JP" sz="1800"/>
              <a:t>20 KHz</a:t>
            </a:r>
            <a:r>
              <a:rPr lang="ja-JP" altLang="en-US" sz="1800"/>
              <a:t>) are emitted into the </a:t>
            </a:r>
            <a:r>
              <a:rPr lang="ja-JP" altLang="en-US" sz="1800"/>
              <a:t>liquid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/>
              <a:t>Cavities (microvacuum nuclei) are generated in the liquid.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/>
              <a:t>Its cavities </a:t>
            </a:r>
            <a:r>
              <a:rPr lang="ja-JP" altLang="en-US" sz="1800"/>
              <a:t>are repeatedly </a:t>
            </a:r>
            <a:r>
              <a:rPr lang="ja-JP" altLang="en-US" sz="1800">
                <a:solidFill>
                  <a:schemeClr val="hlink"/>
                </a:solidFill>
              </a:rPr>
              <a:t>generated and extinguished </a:t>
            </a:r>
            <a:r>
              <a:rPr lang="ja-JP" altLang="en-US" sz="1800"/>
              <a:t>more than </a:t>
            </a:r>
            <a:r>
              <a:rPr lang="en-US" altLang="ja-JP" sz="1800"/>
              <a:t>50</a:t>
            </a:r>
            <a:r>
              <a:rPr lang="ja-JP" altLang="en-US" sz="1800"/>
              <a:t>,000 times </a:t>
            </a:r>
            <a:r>
              <a:rPr lang="en-US" altLang="ja-JP" sz="1800"/>
              <a:t>per </a:t>
            </a:r>
            <a:r>
              <a:rPr lang="ja-JP" altLang="en-US" sz="1800"/>
              <a:t>second.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600"/>
              <a:t>　　　　　　(Yoshihide Shibano, President and Representative Director of the Company, </a:t>
            </a:r>
            <a:r>
              <a:rPr lang="ja-JP" altLang="en-US" sz="1600"/>
              <a:t>presented at an international conference in Washington, D.C. in </a:t>
            </a:r>
            <a:r>
              <a:rPr lang="en-US" altLang="ja-JP" sz="1600"/>
              <a:t>1993</a:t>
            </a:r>
            <a:r>
              <a:rPr lang="ja-JP" altLang="en-US" sz="1600"/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600"/>
              <a:t>　　　　　　(Received the </a:t>
            </a:r>
            <a:r>
              <a:rPr lang="ja-JP" altLang="en-US" sz="1600"/>
              <a:t>　　　　　　Stratospheric Ozone Protection Award </a:t>
            </a:r>
            <a:r>
              <a:rPr lang="en-US" altLang="ja-JP" sz="1600"/>
              <a:t>from the </a:t>
            </a:r>
            <a:r>
              <a:rPr lang="ja-JP" altLang="en-US" sz="1600"/>
              <a:t>U.S. </a:t>
            </a:r>
            <a:r>
              <a:rPr lang="en-US" altLang="ja-JP" sz="1600"/>
              <a:t>EPA</a:t>
            </a:r>
            <a:r>
              <a:rPr lang="ja-JP" altLang="en-US" sz="160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16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16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1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/>
              <a:t>When this happens, positive and negative shock waves are generated, and this is what ultrasonic cleaning technology utilizes.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/>
              <a:t>These cavities </a:t>
            </a:r>
            <a:r>
              <a:rPr lang="ja-JP" altLang="en-US" sz="1800"/>
              <a:t>come </a:t>
            </a:r>
            <a:r>
              <a:rPr lang="en-US" altLang="ja-JP" sz="1800"/>
              <a:t>in two </a:t>
            </a:r>
            <a:r>
              <a:rPr lang="ja-JP" altLang="en-US" sz="1800"/>
              <a:t>shapes</a:t>
            </a:r>
            <a:r>
              <a:rPr lang="ja-JP" altLang="en-US" sz="1800"/>
              <a:t>, the globular nebula type and the gas nebula type.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/>
              <a:t>Spherical nebula type is for precision cleaning of metal fabricated products and cleaning cleaning this time.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/>
              <a:t>It is useful for the following reasons. Once the garment is placed in a vacuum, the air, the great enemy of ultrasonic waves, is removed.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/>
              <a:t>removed and a cleaning solution introduced. This spherical nebula-shaped cavity is then efficiently mass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/>
              <a:t>to generate and wash clothes.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/>
              <a:t>This is the principle of the new ultrasonic cleaning technology.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1600"/>
          </a:p>
        </p:txBody>
      </p:sp>
      <p:pic>
        <p:nvPicPr>
          <p:cNvPr id="12292" name="Picture 4" descr="gus_seiun4">
            <a:extLst>
              <a:ext uri="{FF2B5EF4-FFF2-40B4-BE49-F238E27FC236}">
                <a16:creationId xmlns:a16="http://schemas.microsoft.com/office/drawing/2014/main" id="{0D92CE81-D854-DD62-D5B0-8CC172A2E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3500438"/>
            <a:ext cx="88741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gus_seiun3">
            <a:extLst>
              <a:ext uri="{FF2B5EF4-FFF2-40B4-BE49-F238E27FC236}">
                <a16:creationId xmlns:a16="http://schemas.microsoft.com/office/drawing/2014/main" id="{B48C79DC-0F86-5184-732B-296E19B77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500438"/>
            <a:ext cx="8636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 Box 6">
            <a:extLst>
              <a:ext uri="{FF2B5EF4-FFF2-40B4-BE49-F238E27FC236}">
                <a16:creationId xmlns:a16="http://schemas.microsoft.com/office/drawing/2014/main" id="{4CF44EBD-D613-8A1E-7548-F01252003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3716338"/>
            <a:ext cx="1439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/>
              <a:t>(globular nebula type)</a:t>
            </a:r>
          </a:p>
        </p:txBody>
      </p:sp>
      <p:sp>
        <p:nvSpPr>
          <p:cNvPr id="12295" name="Text Box 7">
            <a:extLst>
              <a:ext uri="{FF2B5EF4-FFF2-40B4-BE49-F238E27FC236}">
                <a16:creationId xmlns:a16="http://schemas.microsoft.com/office/drawing/2014/main" id="{6A3EC599-4A2C-379E-0EE9-F9EE3B719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3789363"/>
            <a:ext cx="15128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/>
              <a:t>(Gas Nebula type)</a:t>
            </a:r>
          </a:p>
        </p:txBody>
      </p:sp>
    </p:spTree>
  </p:cSld>
  <p:clrMapOvr>
    <a:masterClrMapping/>
  </p:clrMapOvr>
</p:sld>
</file>

<file path=ppt/slides/slide12.xml><?xml version="1.0" encoding="utf-8"?>
<p:sld xmlns:a16="http://schemas.microsoft.com/office/drawing/2014/main"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F3752FA-7C9C-9C5D-4946-29B80B3386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600">
                <a:solidFill>
                  <a:schemeClr val="accent2"/>
                </a:solidFill>
              </a:rPr>
              <a:t>The future of garment cleaning technology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A91229B-CA7F-7A2E-E7D3-E273AFAAB4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800"/>
              <a:t>　　　　　We believe the following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Efficiently washes clothes without damaging them. Environmental impact is small. and so on,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The future of clothing cleaning is,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I believe that we should be </a:t>
            </a:r>
            <a:r>
              <a:rPr lang="ja-JP" altLang="en-US" sz="1800"/>
              <a:t>　　　more actively </a:t>
            </a:r>
            <a:r>
              <a:rPr lang="ja-JP" altLang="en-US" sz="1800" u="sng">
                <a:solidFill>
                  <a:srgbClr val="0070C0"/>
                </a:solidFill>
              </a:rPr>
              <a:t>involved in human health care.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The premise of </a:t>
            </a:r>
            <a:r>
              <a:rPr lang="ja-JP" altLang="en-US" sz="1800" b="1" u="sng">
                <a:solidFill>
                  <a:srgbClr val="0070C0"/>
                </a:solidFill>
              </a:rPr>
              <a:t>cleaning agents </a:t>
            </a:r>
            <a:r>
              <a:rPr lang="ja-JP" altLang="en-US" sz="1800"/>
              <a:t>is that they remove dirt,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I think it is </a:t>
            </a:r>
            <a:r>
              <a:rPr lang="ja-JP" altLang="en-US" sz="1800" u="sng">
                <a:solidFill>
                  <a:srgbClr val="0070C0"/>
                </a:solidFill>
              </a:rPr>
              <a:t>necessary to have a way of relating to people whose goal is to improve their health.</a:t>
            </a:r>
          </a:p>
          <a:p>
            <a:pPr eaLnBrk="1" hangingPunct="1">
              <a:buFontTx/>
              <a:buNone/>
            </a:pPr>
            <a:endParaRPr lang="ja-JP" altLang="en-US" sz="1800"/>
          </a:p>
          <a:p>
            <a:pPr eaLnBrk="1" hangingPunct="1">
              <a:buFontTx/>
              <a:buNone/>
            </a:pPr>
            <a:r>
              <a:rPr lang="ja-JP" altLang="en-US" sz="1800"/>
              <a:t>　　　　The new ultrasonic cleaning technology, which is based on a new cleaning principle, is also used for this purpose,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The Company believes it is necessary.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</a:t>
            </a:r>
            <a:endParaRPr lang="ja-JP" altLang="en-US" sz="2800"/>
          </a:p>
        </p:txBody>
      </p:sp>
      <p:sp>
        <p:nvSpPr>
          <p:cNvPr id="13316" name="Text Box 6">
            <a:extLst>
              <a:ext uri="{FF2B5EF4-FFF2-40B4-BE49-F238E27FC236}">
                <a16:creationId xmlns:a16="http://schemas.microsoft.com/office/drawing/2014/main" id="{F08DA3CB-186C-A353-AA50-9B0DE6D4D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5949950"/>
            <a:ext cx="31686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　　　</a:t>
            </a:r>
            <a:endParaRPr lang="ja-JP" altLang="en-US" sz="1600"/>
          </a:p>
        </p:txBody>
      </p:sp>
    </p:spTree>
  </p:cSld>
  <p:clrMapOvr>
    <a:masterClrMapping/>
  </p:clrMapOvr>
</p:sld>
</file>

<file path=ppt/slides/slide13.xml><?xml version="1.0" encoding="utf-8"?>
<p:sld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55A95F4-CF5F-43FF-067E-240A5277E3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600">
                <a:solidFill>
                  <a:schemeClr val="accent2"/>
                </a:solidFill>
              </a:rPr>
              <a:t>Advantages of Introducing New Ultrasonic Cleaning Technology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BA17DA6-CDEA-F0F3-E9D1-67819A5036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419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/>
              <a:t>1, </a:t>
            </a:r>
            <a:r>
              <a:rPr lang="ja-JP" altLang="en-US" sz="2800"/>
              <a:t>For conventional cleaners</a:t>
            </a:r>
          </a:p>
          <a:p>
            <a:pPr eaLnBrk="1" hangingPunct="1">
              <a:buFontTx/>
              <a:buNone/>
            </a:pPr>
            <a:r>
              <a:rPr lang="ja-JP" altLang="en-US" sz="2800"/>
              <a:t>　　　　　　　　　　　　　　　　You will have an overwhelming advantage.</a:t>
            </a:r>
          </a:p>
          <a:p>
            <a:pPr eaLnBrk="1" hangingPunct="1">
              <a:buFontTx/>
              <a:buNone/>
            </a:pPr>
            <a:r>
              <a:rPr lang="ja-JP" altLang="en-US" sz="2800"/>
              <a:t>　　　Market monopoly is not a dream.</a:t>
            </a:r>
          </a:p>
          <a:p>
            <a:pPr eaLnBrk="1" hangingPunct="1">
              <a:buFontTx/>
              <a:buNone/>
            </a:pPr>
            <a:r>
              <a:rPr lang="ja-JP" altLang="en-US" sz="2800"/>
              <a:t>2. Profits are stable and can develop at a high level.</a:t>
            </a:r>
          </a:p>
          <a:p>
            <a:pPr eaLnBrk="1" hangingPunct="1">
              <a:buFontTx/>
              <a:buNone/>
            </a:pPr>
            <a:r>
              <a:rPr lang="ja-JP" altLang="en-US" sz="2800"/>
              <a:t>3、Customers feel comfortable asking for cleaning services.</a:t>
            </a:r>
          </a:p>
          <a:p>
            <a:pPr eaLnBrk="1" hangingPunct="1">
              <a:buFontTx/>
              <a:buNone/>
            </a:pPr>
            <a:r>
              <a:rPr lang="ja-JP" altLang="en-US" sz="2800"/>
              <a:t>4, High value garments can be cleaned. The best customers arrive.</a:t>
            </a:r>
          </a:p>
          <a:p>
            <a:pPr eaLnBrk="1" hangingPunct="1">
              <a:buFontTx/>
              <a:buNone/>
            </a:pPr>
            <a:r>
              <a:rPr lang="ja-JP" altLang="en-US" sz="2800"/>
              <a:t>5. Stable quality, no worries about hiring part-timers.</a:t>
            </a:r>
          </a:p>
          <a:p>
            <a:pPr eaLnBrk="1" hangingPunct="1">
              <a:buFontTx/>
              <a:buNone/>
            </a:pPr>
            <a:r>
              <a:rPr lang="ja-JP" altLang="en-US" sz="2800"/>
              <a:t>　　In a short period of time, you can transform yourself into a highly profitable company.</a:t>
            </a:r>
            <a:endParaRPr lang="en-US" altLang="ja-JP" sz="2800"/>
          </a:p>
          <a:p>
            <a:pPr eaLnBrk="1" hangingPunct="1">
              <a:buFontTx/>
              <a:buNone/>
            </a:pPr>
            <a:r>
              <a:rPr lang="ja-JP" altLang="en-US" sz="1600" b="1">
                <a:solidFill>
                  <a:srgbClr val="7030A0"/>
                </a:solidFill>
              </a:rPr>
              <a:t>　　　　　The above is mainly for partner development in the U.S. market.</a:t>
            </a:r>
            <a:endParaRPr lang="en-US" altLang="ja-JP" sz="1600" b="1">
              <a:solidFill>
                <a:srgbClr val="7030A0"/>
              </a:solidFill>
            </a:endParaRPr>
          </a:p>
          <a:p>
            <a:pPr eaLnBrk="1" hangingPunct="1">
              <a:buFontTx/>
              <a:buNone/>
            </a:pPr>
            <a:r>
              <a:rPr lang="ja-JP" altLang="en-US" sz="2800"/>
              <a:t>　　　</a:t>
            </a:r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16="http://schemas.microsoft.com/office/drawing/2014/main"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3">
            <a:extLst>
              <a:ext uri="{FF2B5EF4-FFF2-40B4-BE49-F238E27FC236}">
                <a16:creationId xmlns:a16="http://schemas.microsoft.com/office/drawing/2014/main" id="{9F3E823E-B301-D1ED-5FF3-D90D45CE89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649288"/>
          </a:xfrm>
        </p:spPr>
        <p:txBody>
          <a:bodyPr/>
          <a:lstStyle/>
          <a:p>
            <a:pPr eaLnBrk="1" hangingPunct="1"/>
            <a:br>
              <a:rPr lang="en-US" altLang="ja-JP" sz="3200">
                <a:solidFill>
                  <a:schemeClr val="accent2"/>
                </a:solidFill>
              </a:rPr>
            </a:br>
            <a:br>
              <a:rPr lang="en-US" altLang="ja-JP" sz="3200">
                <a:solidFill>
                  <a:schemeClr val="accent2"/>
                </a:solidFill>
              </a:rPr>
            </a:br>
            <a:r>
              <a:rPr lang="ja-JP" altLang="en-US" sz="3200">
                <a:solidFill>
                  <a:schemeClr val="accent2"/>
                </a:solidFill>
              </a:rPr>
              <a:t>The Development of Ultrasonic Washing Machines</a:t>
            </a:r>
            <a:br>
              <a:rPr lang="ja-JP" altLang="en-US" sz="3200">
                <a:solidFill>
                  <a:schemeClr val="accent2"/>
                </a:solidFill>
              </a:rPr>
            </a:br>
            <a:br>
              <a:rPr lang="ja-JP" altLang="en-US" sz="3200">
                <a:solidFill>
                  <a:schemeClr val="accent2"/>
                </a:solidFill>
              </a:rPr>
            </a:br>
            <a:endParaRPr lang="ja-JP" altLang="en-US" sz="3200">
              <a:solidFill>
                <a:schemeClr val="accent2"/>
              </a:solidFill>
            </a:endParaRPr>
          </a:p>
        </p:txBody>
      </p:sp>
      <p:sp>
        <p:nvSpPr>
          <p:cNvPr id="3075" name="Text Box 19">
            <a:extLst>
              <a:ext uri="{FF2B5EF4-FFF2-40B4-BE49-F238E27FC236}">
                <a16:creationId xmlns:a16="http://schemas.microsoft.com/office/drawing/2014/main" id="{47F407D5-118E-45F6-1AC8-DC88F08AD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1125538"/>
            <a:ext cx="6626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ja-JP" altLang="ja-JP" sz="1800"/>
          </a:p>
        </p:txBody>
      </p:sp>
      <p:sp>
        <p:nvSpPr>
          <p:cNvPr id="3076" name="Text Box 20">
            <a:extLst>
              <a:ext uri="{FF2B5EF4-FFF2-40B4-BE49-F238E27FC236}">
                <a16:creationId xmlns:a16="http://schemas.microsoft.com/office/drawing/2014/main" id="{A4DA5B79-D41B-B70B-C364-1A649943E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341438"/>
            <a:ext cx="7489825" cy="243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　Sagamihara City, Kanagawa Prefecture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Manufacturer of powerful, ultrasonic, cavitation, and applied technologies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　Blue Star </a:t>
            </a:r>
            <a:r>
              <a:rPr lang="en-US" altLang="ja-JP" sz="1800">
                <a:solidFill>
                  <a:schemeClr val="accent2"/>
                </a:solidFill>
              </a:rPr>
              <a:t>R&amp;D</a:t>
            </a:r>
            <a:r>
              <a:rPr lang="ja-JP" altLang="en-US" sz="1800"/>
              <a:t>,</a:t>
            </a:r>
            <a:r>
              <a:rPr lang="ja-JP" altLang="en-US" sz="1800">
                <a:solidFill>
                  <a:schemeClr val="accent2"/>
                </a:solidFill>
              </a:rPr>
              <a:t> Inc,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Totally new and revolutionary,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We have developed </a:t>
            </a:r>
            <a:r>
              <a:rPr lang="ja-JP" altLang="en-US" sz="1800"/>
              <a:t>high-speed </a:t>
            </a:r>
            <a:r>
              <a:rPr lang="ja-JP" altLang="en-US" sz="1800">
                <a:solidFill>
                  <a:schemeClr val="accent2"/>
                </a:solidFill>
              </a:rPr>
              <a:t>cleaning </a:t>
            </a:r>
            <a:r>
              <a:rPr lang="ja-JP" altLang="en-US" sz="1800"/>
              <a:t>technology.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I would like to briefly introduce this new technology.</a:t>
            </a:r>
          </a:p>
        </p:txBody>
      </p:sp>
      <p:sp>
        <p:nvSpPr>
          <p:cNvPr id="3077" name="Text Box 21">
            <a:extLst>
              <a:ext uri="{FF2B5EF4-FFF2-40B4-BE49-F238E27FC236}">
                <a16:creationId xmlns:a16="http://schemas.microsoft.com/office/drawing/2014/main" id="{F00933D4-3D45-5196-A065-9C52B5DA8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4652963"/>
            <a:ext cx="8066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/>
              <a:t>　　　　</a:t>
            </a:r>
          </a:p>
        </p:txBody>
      </p:sp>
      <p:sp>
        <p:nvSpPr>
          <p:cNvPr id="3078" name="Text Box 22">
            <a:extLst>
              <a:ext uri="{FF2B5EF4-FFF2-40B4-BE49-F238E27FC236}">
                <a16:creationId xmlns:a16="http://schemas.microsoft.com/office/drawing/2014/main" id="{177688FD-40F4-29B3-3BB6-38EFBC281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200" y="4292600"/>
            <a:ext cx="7416800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/>
              <a:t>　　　　　　　　　　　　　　　　　　　Manufacture and sale of ultrasonic cleaning equipment, ultrasonic deburring equipment, etc.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/>
              <a:t>　　　　　　　　　　　　　　　　　　　　　　　　　　　　　　　　　　Blue Star </a:t>
            </a:r>
            <a:r>
              <a:rPr lang="en-US" altLang="ja-JP" sz="1600"/>
              <a:t>R&amp;D</a:t>
            </a:r>
            <a:r>
              <a:rPr lang="ja-JP" altLang="en-US" sz="1600"/>
              <a:t>Inc.</a:t>
            </a:r>
            <a:endParaRPr lang="ja-JP" altLang="en-US" sz="16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/>
              <a:t>　　　　　　　　　　　　　　　　　　　　　　　　　　　　　　　　　　　Yoshihide Shibano, Technical Advisor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/>
              <a:t>　　　　　　　　　　　　　1-31-1 Yokoyamadai, Chuo-ku, Sagamihara-shi, Kanagawa </a:t>
            </a:r>
            <a:r>
              <a:rPr lang="ja-JP" altLang="en-US" sz="1200"/>
              <a:t>252-0241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/>
              <a:t>　　　　　　　　　　　　　　　　　　　　　　　　　　　　　　　　　　　　　　tel </a:t>
            </a:r>
            <a:r>
              <a:rPr lang="ja-JP" altLang="en-US" sz="1200"/>
              <a:t>042-711-7721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/>
              <a:t>                                                                                                             e-mail </a:t>
            </a:r>
            <a:r>
              <a:rPr lang="en-US" altLang="ja-JP" sz="1200">
                <a:hlinkClick r:id="rId2"/>
              </a:rPr>
              <a:t>shibano@blue-galaxy.co.jp</a:t>
            </a:r>
            <a:endParaRPr lang="en-US" altLang="ja-JP" sz="12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hlinkClick r:id="rId3"/>
              </a:rPr>
              <a:t>                                                                                　     HP http://www.blue-galaxy.co.jp</a:t>
            </a:r>
            <a:endParaRPr lang="en-US" altLang="ja-JP" sz="1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ja-JP" sz="12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ja-JP" sz="1200"/>
          </a:p>
        </p:txBody>
      </p:sp>
      <p:pic>
        <p:nvPicPr>
          <p:cNvPr id="3079" name="Picture 23" descr="gin104_011">
            <a:extLst>
              <a:ext uri="{FF2B5EF4-FFF2-40B4-BE49-F238E27FC236}">
                <a16:creationId xmlns:a16="http://schemas.microsoft.com/office/drawing/2014/main" id="{15A8F13F-0DCD-8776-702A-E0137014BD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084763"/>
            <a:ext cx="1871663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16="http://schemas.microsoft.com/office/drawing/2014/main"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A46BD14-A39E-77D9-9AE8-22FE8A72F5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200">
                <a:solidFill>
                  <a:schemeClr val="accent2"/>
                </a:solidFill>
              </a:rPr>
              <a:t>Ultrasonic cleaning of clothes on hangers</a:t>
            </a:r>
            <a:br>
              <a:rPr lang="ja-JP" altLang="en-US" sz="3200">
                <a:solidFill>
                  <a:schemeClr val="accent2"/>
                </a:solidFill>
              </a:rPr>
            </a:br>
            <a:r>
              <a:rPr lang="en-US" altLang="ja-JP" sz="3200">
                <a:solidFill>
                  <a:schemeClr val="accent2"/>
                </a:solidFill>
              </a:rPr>
              <a:t> 100 </a:t>
            </a:r>
            <a:r>
              <a:rPr lang="ja-JP" altLang="en-US" sz="3200">
                <a:solidFill>
                  <a:schemeClr val="accent2"/>
                </a:solidFill>
              </a:rPr>
              <a:t>shirts</a:t>
            </a:r>
            <a:r>
              <a:rPr lang="ja-JP" altLang="en-US" sz="3200">
                <a:solidFill>
                  <a:schemeClr val="accent2"/>
                </a:solidFill>
              </a:rPr>
              <a:t>, </a:t>
            </a:r>
            <a:r>
              <a:rPr lang="en-US" altLang="ja-JP" sz="3200">
                <a:solidFill>
                  <a:schemeClr val="accent2"/>
                </a:solidFill>
              </a:rPr>
              <a:t>5 </a:t>
            </a:r>
            <a:r>
              <a:rPr lang="ja-JP" altLang="en-US" sz="3200">
                <a:solidFill>
                  <a:schemeClr val="accent2"/>
                </a:solidFill>
              </a:rPr>
              <a:t>minutes, highest cleanliness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A0DEFD7-FFEC-2F81-106D-434FA4D042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420938"/>
            <a:ext cx="2303462" cy="2873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/>
              <a:t>Conventional Cleaning</a:t>
            </a:r>
            <a:endParaRPr lang="ja-JP" altLang="en-US" sz="1800"/>
          </a:p>
        </p:txBody>
      </p:sp>
      <p:pic>
        <p:nvPicPr>
          <p:cNvPr id="4100" name="Picture 5" descr="DSCN0674">
            <a:extLst>
              <a:ext uri="{FF2B5EF4-FFF2-40B4-BE49-F238E27FC236}">
                <a16:creationId xmlns:a16="http://schemas.microsoft.com/office/drawing/2014/main" id="{A62BFC43-3DEE-C9AE-1CDE-728761799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068638"/>
            <a:ext cx="3529012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6">
            <a:extLst>
              <a:ext uri="{FF2B5EF4-FFF2-40B4-BE49-F238E27FC236}">
                <a16:creationId xmlns:a16="http://schemas.microsoft.com/office/drawing/2014/main" id="{2BDD4706-5134-F611-3C4C-35C193C8D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949950"/>
            <a:ext cx="3097213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Jumbled, mixed, entangled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(CLEANING)</a:t>
            </a:r>
          </a:p>
        </p:txBody>
      </p:sp>
      <p:sp>
        <p:nvSpPr>
          <p:cNvPr id="4102" name="Text Box 7">
            <a:extLst>
              <a:ext uri="{FF2B5EF4-FFF2-40B4-BE49-F238E27FC236}">
                <a16:creationId xmlns:a16="http://schemas.microsoft.com/office/drawing/2014/main" id="{A89EE18E-4EC9-CA45-2E95-B838AC152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060575"/>
            <a:ext cx="3817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New Ultrasonic Cleaning Technology</a:t>
            </a:r>
          </a:p>
        </p:txBody>
      </p:sp>
      <p:sp>
        <p:nvSpPr>
          <p:cNvPr id="4103" name="Text Box 8">
            <a:extLst>
              <a:ext uri="{FF2B5EF4-FFF2-40B4-BE49-F238E27FC236}">
                <a16:creationId xmlns:a16="http://schemas.microsoft.com/office/drawing/2014/main" id="{5D64711A-6869-8ADE-08F1-1E2187651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5805488"/>
            <a:ext cx="3527425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Hang it on a hanger and wash it as it is.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　Drying and packaging Easy to automate</a:t>
            </a:r>
          </a:p>
        </p:txBody>
      </p:sp>
      <p:pic>
        <p:nvPicPr>
          <p:cNvPr id="4104" name="Picture 9" descr="DSCN0660-1">
            <a:extLst>
              <a:ext uri="{FF2B5EF4-FFF2-40B4-BE49-F238E27FC236}">
                <a16:creationId xmlns:a16="http://schemas.microsoft.com/office/drawing/2014/main" id="{68F7C014-4B1E-D026-C3A3-D0DC030C81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65400"/>
            <a:ext cx="1871663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0" descr="DSCN0756－１">
            <a:extLst>
              <a:ext uri="{FF2B5EF4-FFF2-40B4-BE49-F238E27FC236}">
                <a16:creationId xmlns:a16="http://schemas.microsoft.com/office/drawing/2014/main" id="{4EB8DCCF-30BC-7825-1227-5309AAEE8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565400"/>
            <a:ext cx="2008187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16="http://schemas.microsoft.com/office/drawing/2014/main"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B1EC547-3D4D-E72D-281C-87472B36FB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200">
                <a:solidFill>
                  <a:schemeClr val="accent2"/>
                </a:solidFill>
              </a:rPr>
              <a:t>Ultrasonic cleaning of folded clothes</a:t>
            </a:r>
            <a:br>
              <a:rPr lang="ja-JP" altLang="en-US" sz="3200">
                <a:solidFill>
                  <a:schemeClr val="accent2"/>
                </a:solidFill>
              </a:rPr>
            </a:br>
            <a:r>
              <a:rPr lang="en-US" altLang="ja-JP" sz="3200">
                <a:solidFill>
                  <a:schemeClr val="accent2"/>
                </a:solidFill>
              </a:rPr>
              <a:t> 100 </a:t>
            </a:r>
            <a:r>
              <a:rPr lang="ja-JP" altLang="en-US" sz="3200">
                <a:solidFill>
                  <a:schemeClr val="accent2"/>
                </a:solidFill>
              </a:rPr>
              <a:t>shirts</a:t>
            </a:r>
            <a:r>
              <a:rPr lang="ja-JP" altLang="en-US" sz="3200">
                <a:solidFill>
                  <a:schemeClr val="accent2"/>
                </a:solidFill>
              </a:rPr>
              <a:t>, suits, sweaters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245B865-4871-D00F-0B4B-9E9F4281FA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2601912" cy="3889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/>
              <a:t>Conventional Cleaning</a:t>
            </a:r>
          </a:p>
        </p:txBody>
      </p:sp>
      <p:pic>
        <p:nvPicPr>
          <p:cNvPr id="5124" name="Picture 4" descr="DSCN0675">
            <a:extLst>
              <a:ext uri="{FF2B5EF4-FFF2-40B4-BE49-F238E27FC236}">
                <a16:creationId xmlns:a16="http://schemas.microsoft.com/office/drawing/2014/main" id="{95902524-2C8E-87A9-9677-12332D239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349500"/>
            <a:ext cx="3816350" cy="320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 Box 5">
            <a:extLst>
              <a:ext uri="{FF2B5EF4-FFF2-40B4-BE49-F238E27FC236}">
                <a16:creationId xmlns:a16="http://schemas.microsoft.com/office/drawing/2014/main" id="{7A83D36B-2F88-DCDA-0B35-8A9F9F2EF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516563"/>
            <a:ext cx="252095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Tangle and entanglement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It will not untie!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(After dehydration)</a:t>
            </a:r>
          </a:p>
        </p:txBody>
      </p:sp>
      <p:sp>
        <p:nvSpPr>
          <p:cNvPr id="5126" name="Text Box 6">
            <a:extLst>
              <a:ext uri="{FF2B5EF4-FFF2-40B4-BE49-F238E27FC236}">
                <a16:creationId xmlns:a16="http://schemas.microsoft.com/office/drawing/2014/main" id="{A697AA47-6985-AA41-F130-0010E39B2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1700213"/>
            <a:ext cx="3816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New Ultrasonic Cleaning Technology</a:t>
            </a:r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E245E621-6578-518D-CA45-9C93FF4CC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5661025"/>
            <a:ext cx="4105275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Fold, stack, and clean.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New system ideas are possible.</a:t>
            </a:r>
          </a:p>
        </p:txBody>
      </p:sp>
      <p:pic>
        <p:nvPicPr>
          <p:cNvPr id="5128" name="Picture 8" descr="洗浄物（ハンガー横）－１のコピー">
            <a:extLst>
              <a:ext uri="{FF2B5EF4-FFF2-40B4-BE49-F238E27FC236}">
                <a16:creationId xmlns:a16="http://schemas.microsoft.com/office/drawing/2014/main" id="{BCC3DC5B-CDE7-B052-CC8B-6410CDBBF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359025"/>
            <a:ext cx="3671887" cy="318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16="http://schemas.microsoft.com/office/drawing/2014/main" xmlns:a14="http://schemas.microsoft.com/office/drawing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185A7C9-0379-9B53-C23C-CCBB893F6A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z="3200">
                <a:solidFill>
                  <a:schemeClr val="accent2"/>
                </a:solidFill>
              </a:rPr>
              <a:t>Washable in a basket</a:t>
            </a:r>
            <a:br>
              <a:rPr lang="ja-JP" altLang="en-US" sz="3200">
                <a:solidFill>
                  <a:schemeClr val="accent2"/>
                </a:solidFill>
              </a:rPr>
            </a:br>
            <a:r>
              <a:rPr lang="ja-JP" altLang="en-US" sz="3200">
                <a:solidFill>
                  <a:schemeClr val="accent2"/>
                </a:solidFill>
              </a:rPr>
              <a:t> Separate for each individual/family! Possible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5497C11-E4AF-FCF3-CDC6-C72DB8264A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2746375" cy="431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/>
              <a:t>Conventional Cleaning</a:t>
            </a:r>
          </a:p>
        </p:txBody>
      </p:sp>
      <p:pic>
        <p:nvPicPr>
          <p:cNvPr id="6148" name="Picture 4" descr="DSCN0673">
            <a:extLst>
              <a:ext uri="{FF2B5EF4-FFF2-40B4-BE49-F238E27FC236}">
                <a16:creationId xmlns:a16="http://schemas.microsoft.com/office/drawing/2014/main" id="{8EAD80CB-8EE7-0741-E351-DA52D59CB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349500"/>
            <a:ext cx="3095625" cy="232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5">
            <a:extLst>
              <a:ext uri="{FF2B5EF4-FFF2-40B4-BE49-F238E27FC236}">
                <a16:creationId xmlns:a16="http://schemas.microsoft.com/office/drawing/2014/main" id="{98D972D7-DC9F-60D4-E2BF-21716918E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149725"/>
            <a:ext cx="3025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ja-JP" altLang="ja-JP" sz="1800"/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D87DE08D-9518-C636-E77F-34ED913F6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4581525"/>
            <a:ext cx="2952750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Your sister and your uncle.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And the naughty boy. And Grandpa.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Clothing in that house and this house,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Everybody's mixed up.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No classification.</a:t>
            </a: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EF735A32-5CF2-93D1-3D35-1A5047634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1628775"/>
            <a:ext cx="3960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New Ultrasonic Cleaning Technology</a:t>
            </a:r>
          </a:p>
        </p:txBody>
      </p:sp>
      <p:sp>
        <p:nvSpPr>
          <p:cNvPr id="6152" name="Text Box 10">
            <a:extLst>
              <a:ext uri="{FF2B5EF4-FFF2-40B4-BE49-F238E27FC236}">
                <a16:creationId xmlns:a16="http://schemas.microsoft.com/office/drawing/2014/main" id="{A398A489-B873-818A-A834-56F98DE2B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3933825"/>
            <a:ext cx="4824412" cy="243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even if it's a family member-by-family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Even by individual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Also by content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No tangling with strangers, no mixing of dirt.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Your exclusive high-speed cleaning.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/>
              <a:t>　Tangling with strangers. Did you know?</a:t>
            </a:r>
          </a:p>
        </p:txBody>
      </p:sp>
      <p:sp>
        <p:nvSpPr>
          <p:cNvPr id="6153" name="Text Box 11">
            <a:extLst>
              <a:ext uri="{FF2B5EF4-FFF2-40B4-BE49-F238E27FC236}">
                <a16:creationId xmlns:a16="http://schemas.microsoft.com/office/drawing/2014/main" id="{FE4C181D-67A5-ED1C-45C9-A4CA9FE6D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0200" y="5805488"/>
            <a:ext cx="1296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000"/>
              <a:t>I'm talking about </a:t>
            </a:r>
            <a:r>
              <a:rPr lang="ja-JP" altLang="en-US" sz="1800"/>
              <a:t>the</a:t>
            </a:r>
            <a:r>
              <a:rPr lang="ja-JP" altLang="en-US" sz="1000"/>
              <a:t> clothing of the</a:t>
            </a:r>
          </a:p>
        </p:txBody>
      </p:sp>
      <p:sp>
        <p:nvSpPr>
          <p:cNvPr id="6154" name="Freeform 12">
            <a:extLst>
              <a:ext uri="{FF2B5EF4-FFF2-40B4-BE49-F238E27FC236}">
                <a16:creationId xmlns:a16="http://schemas.microsoft.com/office/drawing/2014/main" id="{26421567-9F0E-616C-2D7D-DC0690B5751A}"/>
              </a:ext>
            </a:extLst>
          </p:cNvPr>
          <p:cNvSpPr>
            <a:spLocks/>
          </p:cNvSpPr>
          <p:nvPr/>
        </p:nvSpPr>
        <p:spPr bwMode="auto">
          <a:xfrm>
            <a:off x="4067175" y="5805488"/>
            <a:ext cx="1296988" cy="323850"/>
          </a:xfrm>
          <a:custGeom>
            <a:avLst/>
            <a:gdLst>
              <a:gd name="T0" fmla="*/ 2147483646 w 612"/>
              <a:gd name="T1" fmla="*/ 0 h 204"/>
              <a:gd name="T2" fmla="*/ 2147483646 w 612"/>
              <a:gd name="T3" fmla="*/ 2147483646 h 204"/>
              <a:gd name="T4" fmla="*/ 2147483646 w 612"/>
              <a:gd name="T5" fmla="*/ 2147483646 h 204"/>
              <a:gd name="T6" fmla="*/ 2147483646 w 612"/>
              <a:gd name="T7" fmla="*/ 2147483646 h 204"/>
              <a:gd name="T8" fmla="*/ 2147483646 w 612"/>
              <a:gd name="T9" fmla="*/ 2147483646 h 204"/>
              <a:gd name="T10" fmla="*/ 2147483646 w 612"/>
              <a:gd name="T11" fmla="*/ 2147483646 h 204"/>
              <a:gd name="T12" fmla="*/ 2147483646 w 612"/>
              <a:gd name="T13" fmla="*/ 2147483646 h 20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12" h="204">
                <a:moveTo>
                  <a:pt x="514" y="0"/>
                </a:moveTo>
                <a:cubicBezTo>
                  <a:pt x="529" y="38"/>
                  <a:pt x="545" y="76"/>
                  <a:pt x="469" y="91"/>
                </a:cubicBezTo>
                <a:cubicBezTo>
                  <a:pt x="393" y="106"/>
                  <a:pt x="120" y="76"/>
                  <a:pt x="60" y="91"/>
                </a:cubicBezTo>
                <a:cubicBezTo>
                  <a:pt x="0" y="106"/>
                  <a:pt x="83" y="166"/>
                  <a:pt x="106" y="181"/>
                </a:cubicBezTo>
                <a:cubicBezTo>
                  <a:pt x="129" y="196"/>
                  <a:pt x="121" y="181"/>
                  <a:pt x="196" y="181"/>
                </a:cubicBezTo>
                <a:cubicBezTo>
                  <a:pt x="271" y="181"/>
                  <a:pt x="506" y="204"/>
                  <a:pt x="559" y="181"/>
                </a:cubicBezTo>
                <a:cubicBezTo>
                  <a:pt x="612" y="158"/>
                  <a:pt x="521" y="68"/>
                  <a:pt x="514" y="4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6155" name="Picture 13" descr="カゴ-1">
            <a:extLst>
              <a:ext uri="{FF2B5EF4-FFF2-40B4-BE49-F238E27FC236}">
                <a16:creationId xmlns:a16="http://schemas.microsoft.com/office/drawing/2014/main" id="{098A1510-F4AB-8DC8-7200-33BE87FC7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716338"/>
            <a:ext cx="1584325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14" descr="カゴ-1">
            <a:extLst>
              <a:ext uri="{FF2B5EF4-FFF2-40B4-BE49-F238E27FC236}">
                <a16:creationId xmlns:a16="http://schemas.microsoft.com/office/drawing/2014/main" id="{0802CF06-0BD4-57EA-A41C-6459276CC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492375"/>
            <a:ext cx="1585913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16" descr="カゴ-1">
            <a:extLst>
              <a:ext uri="{FF2B5EF4-FFF2-40B4-BE49-F238E27FC236}">
                <a16:creationId xmlns:a16="http://schemas.microsoft.com/office/drawing/2014/main" id="{B9E96DBF-88D9-9451-E793-D12E33B85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492375"/>
            <a:ext cx="158432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FB289F4-0EF2-4D2A-8536-983D58EED0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600">
                <a:solidFill>
                  <a:schemeClr val="accent2"/>
                </a:solidFill>
              </a:rPr>
              <a:t>Features of the new ultrasonic cleaning technology (1)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7CB2B6A-58C9-A717-87AC-947BD1E749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800"/>
              <a:t>1, Can be cleaned while on a hanger.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Shirts and suits </a:t>
            </a:r>
            <a:r>
              <a:rPr lang="ja-JP" altLang="en-US" sz="1800"/>
              <a:t>can be cleaned continuously with </a:t>
            </a:r>
            <a:r>
              <a:rPr lang="en-US" altLang="ja-JP" sz="1800"/>
              <a:t>20~100 </a:t>
            </a:r>
            <a:r>
              <a:rPr lang="ja-JP" altLang="en-US" sz="1800"/>
              <a:t>shirts and suits on hangers</a:t>
            </a:r>
            <a:r>
              <a:rPr lang="ja-JP" altLang="en-US" sz="1800"/>
              <a:t>.</a:t>
            </a:r>
          </a:p>
          <a:p>
            <a:pPr eaLnBrk="1" hangingPunct="1">
              <a:buFontTx/>
              <a:buNone/>
            </a:pPr>
            <a:r>
              <a:rPr lang="ja-JP" altLang="en-US" sz="1800">
                <a:solidFill>
                  <a:schemeClr val="hlink"/>
                </a:solidFill>
              </a:rPr>
              <a:t>　　Automation of the </a:t>
            </a:r>
            <a:r>
              <a:rPr lang="ja-JP" altLang="en-US" sz="1800"/>
              <a:t>　　cleaning process </a:t>
            </a:r>
            <a:r>
              <a:rPr lang="ja-JP" altLang="en-US" sz="1800"/>
              <a:t>is facilitated, which </a:t>
            </a:r>
            <a:r>
              <a:rPr lang="ja-JP" altLang="en-US" sz="1800">
                <a:solidFill>
                  <a:schemeClr val="hlink"/>
                </a:solidFill>
              </a:rPr>
              <a:t>reduces costs and </a:t>
            </a:r>
            <a:r>
              <a:rPr lang="ja-JP" altLang="en-US" sz="1800"/>
              <a:t>ensures </a:t>
            </a:r>
            <a:r>
              <a:rPr lang="ja-JP" altLang="en-US" sz="1800">
                <a:solidFill>
                  <a:schemeClr val="hlink"/>
                </a:solidFill>
              </a:rPr>
              <a:t>high profits.</a:t>
            </a:r>
          </a:p>
          <a:p>
            <a:pPr eaLnBrk="1" hangingPunct="1">
              <a:buFontTx/>
              <a:buNone/>
            </a:pPr>
            <a:endParaRPr lang="ja-JP" altLang="en-US" sz="1800"/>
          </a:p>
          <a:p>
            <a:pPr eaLnBrk="1" hangingPunct="1">
              <a:buFontTx/>
              <a:buNone/>
            </a:pPr>
            <a:r>
              <a:rPr lang="ja-JP" altLang="en-US" sz="2800"/>
              <a:t>2. They can be cleaned side by side or stacked on top of each other.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Fabrics that stretch easily, such as suits and sweaters, can be hung on hangers or laid horizontally.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Can be stacked and washed. Of course, </a:t>
            </a:r>
            <a:r>
              <a:rPr lang="en-US" altLang="ja-JP" sz="1800"/>
              <a:t>20~100 </a:t>
            </a:r>
            <a:r>
              <a:rPr lang="ja-JP" altLang="en-US" sz="1800"/>
              <a:t>garments are possible. </a:t>
            </a:r>
            <a:r>
              <a:rPr lang="ja-JP" altLang="en-US" sz="1800">
                <a:solidFill>
                  <a:schemeClr val="hlink"/>
                </a:solidFill>
              </a:rPr>
              <a:t>Gentle cleaning for fabrics</a:t>
            </a:r>
            <a:r>
              <a:rPr lang="ja-JP" altLang="en-US" sz="1800"/>
              <a:t>.</a:t>
            </a:r>
          </a:p>
          <a:p>
            <a:pPr eaLnBrk="1" hangingPunct="1">
              <a:buFontTx/>
              <a:buNone/>
            </a:pPr>
            <a:endParaRPr lang="ja-JP" altLang="en-US" sz="1800"/>
          </a:p>
          <a:p>
            <a:pPr eaLnBrk="1" hangingPunct="1">
              <a:buFontTx/>
              <a:buNone/>
            </a:pPr>
            <a:r>
              <a:rPr lang="ja-JP" altLang="en-US" sz="2800"/>
              <a:t>3, Can be placed in a basket and washed in batches.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It is possible to clean by individual, by family, by type, and by classification. of dirt in each basket.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Prevents mixing.</a:t>
            </a:r>
            <a:r>
              <a:rPr lang="ja-JP" altLang="en-US" sz="1800">
                <a:solidFill>
                  <a:schemeClr val="hlink"/>
                </a:solidFill>
              </a:rPr>
              <a:t> Does not come in contact with unknown dirt.</a:t>
            </a:r>
            <a:r>
              <a:rPr lang="ja-JP" altLang="en-US" sz="1800"/>
              <a:t> Unknown to you. Unknown to you.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It also helps prevent contact with pathogens.</a:t>
            </a:r>
            <a:endParaRPr lang="ja-JP" altLang="en-US" sz="180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DC6936F-7E64-DC61-430C-248D7D9F83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600">
                <a:solidFill>
                  <a:schemeClr val="accent2"/>
                </a:solidFill>
              </a:rPr>
              <a:t>Features of New Ultrasonic Cleaning Technology (2)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1261EED-4739-B258-6A79-2914DFCBE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800"/>
              <a:t>4、Does not damage the fabric. Long-lasting.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　This is not a conventional cleaning method based on compressing and expanding fabrics.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The fabric does not move. </a:t>
            </a:r>
            <a:r>
              <a:rPr lang="ja-JP" altLang="en-US" sz="1800"/>
              <a:t>Only the </a:t>
            </a:r>
            <a:r>
              <a:rPr lang="ja-JP" altLang="en-US" sz="1800"/>
              <a:t>powerful </a:t>
            </a:r>
            <a:r>
              <a:rPr lang="ja-JP" altLang="en-US" sz="1800">
                <a:solidFill>
                  <a:schemeClr val="hlink"/>
                </a:solidFill>
              </a:rPr>
              <a:t>cavities (microvacuum nuclei group) of </a:t>
            </a:r>
            <a:r>
              <a:rPr lang="ja-JP" altLang="en-US" sz="1800"/>
              <a:t>ultrasonic waves,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Dirt is removed by high-speed, suction, and supplementation. In other words, </a:t>
            </a:r>
            <a:r>
              <a:rPr lang="ja-JP" altLang="en-US" sz="1800">
                <a:solidFill>
                  <a:schemeClr val="hlink"/>
                </a:solidFill>
              </a:rPr>
              <a:t>fabric pain is almost</a:t>
            </a:r>
          </a:p>
          <a:p>
            <a:pPr eaLnBrk="1" hangingPunct="1">
              <a:buFontTx/>
              <a:buNone/>
            </a:pPr>
            <a:r>
              <a:rPr lang="ja-JP" altLang="en-US" sz="1800">
                <a:solidFill>
                  <a:schemeClr val="hlink"/>
                </a:solidFill>
              </a:rPr>
              <a:t>　　　　　No, there is not.</a:t>
            </a:r>
            <a:r>
              <a:rPr lang="ja-JP" altLang="en-US" sz="1800"/>
              <a:t> (High speed video available). </a:t>
            </a:r>
            <a:r>
              <a:rPr lang="en-US" altLang="ja-JP" sz="1800"/>
              <a:t>100 </a:t>
            </a:r>
            <a:r>
              <a:rPr lang="ja-JP" altLang="en-US" sz="1800"/>
              <a:t>washes painless. For cleaning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There is no entanglement due to the</a:t>
            </a:r>
          </a:p>
          <a:p>
            <a:pPr eaLnBrk="1" hangingPunct="1">
              <a:buFontTx/>
              <a:buNone/>
            </a:pPr>
            <a:endParaRPr lang="ja-JP" altLang="en-US" sz="1800"/>
          </a:p>
          <a:p>
            <a:pPr eaLnBrk="1" hangingPunct="1">
              <a:buFontTx/>
              <a:buNone/>
            </a:pPr>
            <a:r>
              <a:rPr lang="ja-JP" altLang="en-US" sz="2800"/>
              <a:t>5、High-speed cleaning・More than double the cleaning power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　The cleaning power remains almost the same even after repeated use. General soiling takes only </a:t>
            </a:r>
            <a:r>
              <a:rPr lang="en-US" altLang="ja-JP" sz="1800"/>
              <a:t>2 </a:t>
            </a:r>
            <a:r>
              <a:rPr lang="ja-JP" altLang="en-US" sz="1800"/>
              <a:t>minutes.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Remove dirt, even from the inside of the fabric. Wash, rinse, rinse, and go to dry.</a:t>
            </a:r>
          </a:p>
          <a:p>
            <a:pPr eaLnBrk="1" hangingPunct="1">
              <a:buFontTx/>
              <a:buNone/>
            </a:pPr>
            <a:r>
              <a:rPr lang="ja-JP" altLang="en-US" sz="1800">
                <a:solidFill>
                  <a:schemeClr val="hlink"/>
                </a:solidFill>
              </a:rPr>
              <a:t>　　　　Fully automated systems </a:t>
            </a:r>
            <a:r>
              <a:rPr lang="ja-JP" altLang="en-US" sz="1800"/>
              <a:t>can </a:t>
            </a:r>
            <a:r>
              <a:rPr lang="ja-JP" altLang="en-US" sz="1800">
                <a:solidFill>
                  <a:schemeClr val="hlink"/>
                </a:solidFill>
              </a:rPr>
              <a:t>be cleaned in </a:t>
            </a:r>
            <a:r>
              <a:rPr lang="en-US" altLang="ja-JP" sz="1800">
                <a:solidFill>
                  <a:schemeClr val="hlink"/>
                </a:solidFill>
              </a:rPr>
              <a:t>2 to 5 </a:t>
            </a:r>
            <a:r>
              <a:rPr lang="ja-JP" altLang="en-US" sz="1800">
                <a:solidFill>
                  <a:schemeClr val="hlink"/>
                </a:solidFill>
              </a:rPr>
              <a:t>minutes.</a:t>
            </a:r>
            <a:r>
              <a:rPr lang="ja-JP" altLang="en-US" sz="1800"/>
              <a:t> Even at high speeds, the conventional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More than </a:t>
            </a:r>
            <a:r>
              <a:rPr lang="en-US" altLang="ja-JP" sz="1800"/>
              <a:t>twice </a:t>
            </a:r>
            <a:r>
              <a:rPr lang="ja-JP" altLang="en-US" sz="1800"/>
              <a:t>as clean as the cleaning </a:t>
            </a:r>
            <a:r>
              <a:rPr lang="ja-JP" altLang="en-US" sz="1800"/>
              <a:t>　　　　and removal results</a:t>
            </a:r>
            <a:r>
              <a:rPr lang="ja-JP" altLang="en-US" sz="180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D6168DF-7705-F4D8-171D-7097895D28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600">
                <a:solidFill>
                  <a:schemeClr val="accent2"/>
                </a:solidFill>
              </a:rPr>
              <a:t>Features of New Ultrasonic Cleaning Technology (3)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7FDDA1A-B38E-043E-5C51-5AA878CE39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ja-JP" altLang="en-US" sz="2800"/>
              <a:t>6、Cleaning agent is halved. The cleaning power of water alone is doubled.</a:t>
            </a:r>
          </a:p>
          <a:p>
            <a:pPr eaLnBrk="1" hangingPunct="1">
              <a:buFontTx/>
              <a:buNone/>
            </a:pPr>
            <a:r>
              <a:rPr lang="ja-JP" altLang="en-US" sz="1800">
                <a:solidFill>
                  <a:schemeClr val="hlink"/>
                </a:solidFill>
              </a:rPr>
              <a:t>　　　Compared to conventional cleaning methods, the cleaning agent </a:t>
            </a:r>
            <a:r>
              <a:rPr lang="ja-JP" altLang="en-US" sz="1800"/>
              <a:t>is less than </a:t>
            </a:r>
            <a:r>
              <a:rPr lang="en-US" altLang="ja-JP" sz="1800">
                <a:solidFill>
                  <a:schemeClr val="hlink"/>
                </a:solidFill>
              </a:rPr>
              <a:t>1/2</a:t>
            </a:r>
            <a:r>
              <a:rPr lang="ja-JP" altLang="en-US" sz="1800"/>
              <a:t> The new ultrasonic cleaning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The source of the cleaning power, spherical cavities (groups of microvacuum nuclei), </a:t>
            </a:r>
            <a:r>
              <a:rPr lang="ja-JP" altLang="en-US" sz="1800"/>
              <a:t>are cleaned more than </a:t>
            </a:r>
            <a:r>
              <a:rPr lang="en-US" altLang="ja-JP" sz="1800"/>
              <a:t>50</a:t>
            </a:r>
            <a:r>
              <a:rPr lang="ja-JP" altLang="en-US" sz="1800"/>
              <a:t>,000 times </a:t>
            </a:r>
            <a:r>
              <a:rPr lang="ja-JP" altLang="en-US" sz="1800"/>
              <a:t>per second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Powerful (15 </a:t>
            </a:r>
            <a:r>
              <a:rPr lang="en-US" altLang="ja-JP" sz="1800"/>
              <a:t>Mpa </a:t>
            </a:r>
            <a:r>
              <a:rPr lang="ja-JP" altLang="en-US" sz="1800"/>
              <a:t>or more</a:t>
            </a:r>
            <a:r>
              <a:rPr lang="en-US" altLang="ja-JP" sz="1800"/>
              <a:t>) </a:t>
            </a:r>
            <a:r>
              <a:rPr lang="ja-JP" altLang="en-US" sz="1800"/>
              <a:t>suction and compression of dirt at a speed of 100 m/sec.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The water is moved at high speed and dispersed. Of course, many light stains can be dispersed by water alone.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It is washable. (See our website for detailed principles.)</a:t>
            </a:r>
          </a:p>
          <a:p>
            <a:pPr eaLnBrk="1" hangingPunct="1">
              <a:buFontTx/>
              <a:buNone/>
            </a:pPr>
            <a:endParaRPr lang="ja-JP" altLang="en-US" sz="1800"/>
          </a:p>
          <a:p>
            <a:pPr eaLnBrk="1" hangingPunct="1">
              <a:buFontTx/>
              <a:buNone/>
            </a:pPr>
            <a:r>
              <a:rPr lang="ja-JP" altLang="en-US" sz="2800"/>
              <a:t>7. Environmentally friendly.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Clothing should last longer. The use of cleaning agents can be reduced by half. Stains that can be removed with water alone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Increase in the number of Shorter cleaning time. This all </a:t>
            </a:r>
            <a:r>
              <a:rPr lang="ja-JP" altLang="en-US" sz="1800">
                <a:solidFill>
                  <a:schemeClr val="hlink"/>
                </a:solidFill>
              </a:rPr>
              <a:t>adds up to a </a:t>
            </a:r>
            <a:r>
              <a:rPr lang="ja-JP" altLang="en-US" sz="1800"/>
              <a:t>reduction</a:t>
            </a:r>
            <a:r>
              <a:rPr lang="ja-JP" altLang="en-US" sz="1800">
                <a:solidFill>
                  <a:schemeClr val="hlink"/>
                </a:solidFill>
              </a:rPr>
              <a:t> in environmental impact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It helps. In the fiercely competitive commercial cleaning industry, the revolutionary</a:t>
            </a:r>
          </a:p>
          <a:p>
            <a:pPr eaLnBrk="1" hangingPunct="1">
              <a:buFontTx/>
              <a:buNone/>
            </a:pPr>
            <a:r>
              <a:rPr lang="ja-JP" altLang="en-US" sz="1800"/>
              <a:t>　　　　News.</a:t>
            </a:r>
            <a:r>
              <a:rPr lang="ja-JP" altLang="en-US" sz="1800">
                <a:solidFill>
                  <a:schemeClr val="hlink"/>
                </a:solidFill>
              </a:rPr>
              <a:t> No environmentally harmful organic solvents are used at all.</a:t>
            </a:r>
          </a:p>
        </p:txBody>
      </p:sp>
    </p:spTree>
  </p:cSld>
  <p:clrMapOvr>
    <a:masterClrMapping/>
  </p:clrMapOvr>
</p:sld>
</file>

<file path=ppt/slides/slide9.xml><?xml version="1.0" encoding="utf-8"?>
<p:sld xmlns:a16="http://schemas.microsoft.com/office/drawing/2014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BA8D735-5590-A4F7-8262-E4D961D8D2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600">
                <a:solidFill>
                  <a:schemeClr val="accent2"/>
                </a:solidFill>
              </a:rPr>
              <a:t>Features of New Ultrasonic Cleaning Technology (4)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C05D6022-D6A5-6353-55F0-21CCD7385C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/>
              <a:t>8, which will significantly reduce labor costs.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>
                <a:solidFill>
                  <a:schemeClr val="hlink"/>
                </a:solidFill>
              </a:rPr>
              <a:t>　　　　　The number of people </a:t>
            </a:r>
            <a:r>
              <a:rPr lang="ja-JP" altLang="en-US" sz="1800"/>
              <a:t>　　　　　needed to perform the work </a:t>
            </a:r>
            <a:r>
              <a:rPr lang="ja-JP" altLang="en-US" sz="1800">
                <a:solidFill>
                  <a:schemeClr val="hlink"/>
                </a:solidFill>
              </a:rPr>
              <a:t>can be greatly reduced.</a:t>
            </a:r>
            <a:r>
              <a:rPr lang="ja-JP" altLang="en-US" sz="1800"/>
              <a:t> No special technology is required for use.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/>
              <a:t>　　　　Not required. Equipment costs are based on the type of machine, manual, automatic, scale of automation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/>
              <a:t>　　　　It depends on the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1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/>
              <a:t>9, buttons, and other clothing accessories are also </a:t>
            </a:r>
            <a:r>
              <a:rPr lang="en-US" altLang="ja-JP" sz="2800"/>
              <a:t>acceptable</a:t>
            </a:r>
            <a:r>
              <a:rPr lang="ja-JP" altLang="en-US" sz="280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>
                <a:solidFill>
                  <a:schemeClr val="hlink"/>
                </a:solidFill>
              </a:rPr>
              <a:t>　　　　　　Hazardous organic solvents </a:t>
            </a:r>
            <a:r>
              <a:rPr lang="ja-JP" altLang="en-US" sz="1800"/>
              <a:t>　　　　　　such as perchloroethylene</a:t>
            </a:r>
            <a:r>
              <a:rPr lang="ja-JP" altLang="en-US" sz="1800">
                <a:solidFill>
                  <a:schemeClr val="hlink"/>
                </a:solidFill>
              </a:rPr>
              <a:t>, flammable hydrocarbons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>
                <a:solidFill>
                  <a:schemeClr val="hlink"/>
                </a:solidFill>
              </a:rPr>
              <a:t>　　　　No solvents are used.</a:t>
            </a:r>
            <a:r>
              <a:rPr lang="ja-JP" altLang="en-US" sz="1800"/>
              <a:t> Therefore, as long as it does not dissolve in water, it can be cleaned.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1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/>
              <a:t>10, silk fabrics and silk products (kimono) can also be cleaned.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>
                <a:solidFill>
                  <a:schemeClr val="hlink"/>
                </a:solidFill>
              </a:rPr>
              <a:t>　　　　　　It does not damage the silk.</a:t>
            </a:r>
            <a:r>
              <a:rPr lang="ja-JP" altLang="en-US" sz="1800"/>
              <a:t> However, because the fundamental frequency of ultrasound changes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/>
              <a:t>　　　　It will be necessary to change the frequency of the ultrasonic waves of the new cleaning equipment.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>Ocean</ap:Template>
  <ap:TotalTime>530</ap:TotalTime>
  <ap:Words>1678</ap:Words>
  <ap:Application>Microsoft Office PowerPoint</ap:Application>
  <ap:PresentationFormat>画面に合わせる (4:3)</ap:PresentationFormat>
  <ap:Paragraphs>160</ap:Paragraphs>
  <ap:Slides>13</ap:Slides>
  <ap:Notes>0</ap:Notes>
  <ap:HiddenSlides>0</ap:HiddenSlides>
  <ap:MMClips>0</ap:MMClips>
  <ap:ScaleCrop>false</ap:ScaleCrop>
  <ap:HeadingPairs>
    <vt:vector baseType="variant" size="6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ap:HeadingPairs>
  <ap:TitlesOfParts>
    <vt:vector baseType="lpstr" size="17">
      <vt:lpstr>Arial</vt:lpstr>
      <vt:lpstr>ＭＳ Ｐゴシック</vt:lpstr>
      <vt:lpstr>游ゴシック</vt:lpstr>
      <vt:lpstr>標準デザイン</vt:lpstr>
      <vt:lpstr>PowerPoint プレゼンテーション</vt:lpstr>
      <vt:lpstr>  超音波洗濯機の開発について  </vt:lpstr>
      <vt:lpstr>衣類　ハンガーにかけたまま超音波洗浄 ワイシャツ100枚　5分　最高の清浄度</vt:lpstr>
      <vt:lpstr>衣類　たたんだまま超音波洗浄 ワイシャツ100枚・スーツ・セーター自在</vt:lpstr>
      <vt:lpstr>カゴに入れて　洗浄可能 個人・家族毎の区分！可能</vt:lpstr>
      <vt:lpstr>新・超音波クリーニング技術の特長（１）</vt:lpstr>
      <vt:lpstr>新・超音波クリーニング技術の特長（２）</vt:lpstr>
      <vt:lpstr>新・超音波クリーニング技術の特長（３）</vt:lpstr>
      <vt:lpstr>新・超音波クリーニング技術の特長（４）</vt:lpstr>
      <vt:lpstr>新・超音波クリーニング技術の特長（５）</vt:lpstr>
      <vt:lpstr>新・超音波クリーニング技術の原理</vt:lpstr>
      <vt:lpstr>これからの衣類クリーニング技術</vt:lpstr>
      <vt:lpstr>新・超音波クリーニング技術導入のメリット</vt:lpstr>
    </vt:vector>
  </ap:TitlesOfParts>
  <ap:Company>経営</ap:Company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衣類クリーニングの革命</dc:title>
  <dc:creator>shibano yoshihide</dc:creator>
  <lastModifiedBy>佳英 柴野</lastModifiedBy>
  <revision>57</revision>
  <dcterms:created xsi:type="dcterms:W3CDTF">2004-01-04T03:25:49.0000000Z</dcterms:created>
  <dcterms:modified xsi:type="dcterms:W3CDTF">2024-12-06T03:30:34.0000000Z</dcterms:modified>
  <keywords>, docId:4C1CC0F7272419A9C593229328187B96</keywords>
</coreProperties>
</file>