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800" y="12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33EB0-7436-4F99-8ED8-A81598FA52CC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Master Text Formatting</a:t>
            </a:r>
          </a:p>
          <a:p>
            <a:pPr lvl="1"/>
            <a:r>
              <a:rPr kumimoji="1" lang="en-US" altLang="ja-JP"/>
              <a:t>Second </a:t>
            </a:r>
            <a:r>
              <a:rPr kumimoji="1" lang="ja-JP" altLang="en-US"/>
              <a:t>Level</a:t>
            </a:r>
          </a:p>
          <a:p>
            <a:pPr lvl="2"/>
            <a:r>
              <a:rPr kumimoji="1" lang="en-US" altLang="ja-JP"/>
              <a:t>Third </a:t>
            </a:r>
            <a:r>
              <a:rPr kumimoji="1" lang="ja-JP" altLang="en-US"/>
              <a:t>Level</a:t>
            </a:r>
          </a:p>
          <a:p>
            <a:pPr lvl="3"/>
            <a:r>
              <a:rPr kumimoji="1" lang="en-US" altLang="ja-JP"/>
              <a:t>4th </a:t>
            </a:r>
            <a:r>
              <a:rPr kumimoji="1" lang="ja-JP" altLang="en-US"/>
              <a:t>level</a:t>
            </a:r>
          </a:p>
          <a:p>
            <a:pPr lvl="4"/>
            <a:r>
              <a:rPr kumimoji="1" lang="en-US" altLang="ja-JP"/>
              <a:t>5th </a:t>
            </a:r>
            <a:r>
              <a:rPr kumimoji="1" lang="ja-JP" altLang="en-US"/>
              <a:t>level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A13C1-7864-4AE2-B428-6B6A656804C4}" type="slidenum">
              <a:rPr kumimoji="1" lang="ja-JP" altLang="en-US" smtClean="0"/>
              <a:t>'#'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68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2E74-4A9C-43B5-AB29-6BEB488A87FA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69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7AF-C8CC-413B-8A8A-0C01EE419E8D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9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8C2-1630-456D-815E-1BA04944F1E7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59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48EE-7055-40DA-82EB-5D26CDCAA9D0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7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FBF65-2DE6-4B74-B59E-3FDCB8409E1C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5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0765-5691-48FF-B57F-19532CB600A4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72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7010-1CD2-4B61-BF64-C0E8EECB3C28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63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849E-276A-414A-BB6E-118320B5675A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4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34C4A-F26B-4361-AB53-AE4633572F97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07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ED69D-3B44-459D-ADF6-3B0E08D14254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65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6E07-B6DB-408C-BAB5-03A209C68A3A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B73F-7196-4A83-A846-77FD3A9CC6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35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Master Title Formatting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Master Text Formatting</a:t>
            </a:r>
          </a:p>
          <a:p>
            <a:pPr lvl="1"/>
            <a:r>
              <a:rPr lang="en-US" altLang="ja-JP"/>
              <a:t>Second </a:t>
            </a:r>
            <a:r>
              <a:rPr lang="ja-JP" altLang="en-US"/>
              <a:t>Level</a:t>
            </a:r>
          </a:p>
          <a:p>
            <a:pPr lvl="2"/>
            <a:r>
              <a:rPr lang="en-US" altLang="ja-JP"/>
              <a:t>Third </a:t>
            </a:r>
            <a:r>
              <a:rPr lang="ja-JP" altLang="en-US"/>
              <a:t>Level</a:t>
            </a:r>
          </a:p>
          <a:p>
            <a:pPr lvl="3"/>
            <a:r>
              <a:rPr lang="en-US" altLang="ja-JP"/>
              <a:t>4th </a:t>
            </a:r>
            <a:r>
              <a:rPr lang="ja-JP" altLang="en-US"/>
              <a:t>level</a:t>
            </a:r>
          </a:p>
          <a:p>
            <a:pPr lvl="4"/>
            <a:r>
              <a:rPr lang="en-US" altLang="ja-JP"/>
              <a:t>5th </a:t>
            </a:r>
            <a:r>
              <a:rPr lang="ja-JP" altLang="en-US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AEADF-567E-4842-AE51-57571DA95894}" type="datetime1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EB73F-7196-4A83-A846-77FD3A9CC6F8}" type="slidenum">
              <a:rPr kumimoji="1" lang="ja-JP" altLang="en-US" smtClean="0"/>
              <a:t>'#'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68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lue-galaxy.co.jp/" TargetMode="External"/><Relationship Id="rId5" Type="http://schemas.openxmlformats.org/officeDocument/2006/relationships/hyperlink" Target="https://youtu.be/dtitS6nTbOE" TargetMode="External"/><Relationship Id="rId4" Type="http://schemas.openxmlformats.org/officeDocument/2006/relationships/hyperlink" Target="https://youtu.be/5iMnzfUcEd8" TargetMode="External"/></Relationships>
</file>

<file path=ppt/slides/slide1.xml><?xml version="1.0" encoding="utf-8"?>
<p:sld xmlns:a14="http://schemas.microsoft.com/office/drawing/2010/main"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1516" y="77176"/>
            <a:ext cx="48787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High-speed precision ultrasonic barrel finishing machine replacing conventional barrel finishing machines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955" y="426852"/>
            <a:ext cx="622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Ultrasonic Barrel Finishing Equipment</a:t>
            </a:r>
          </a:p>
          <a:p>
            <a:pPr algn="ctr"/>
            <a:r>
              <a:rPr lang="en-US" altLang="ja-JP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PERION-DBR </a:t>
            </a:r>
            <a:r>
              <a:rPr lang="ja-JP" altLang="en-US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series now on sale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43759" y="1111712"/>
            <a:ext cx="64484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Fully automatic deburring and polishing system for bearing retainers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After the release of 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VEGA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inquiries for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small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ultrasonic barrel deburring and polishing system increased rapidly and deliveries continued, so we decided to launch the system as a standard machine.</a:t>
            </a:r>
          </a:p>
          <a:p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The object is placed in a rotating hexagonal cage and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irradiated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from outside the cage with powerful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ultrasonic waves for deburring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The device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removes burrs and polishes the surface by the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impact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force of the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generation and annihilation of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cavities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(micro vacuum nuclei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 of 10 mm in diameter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and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the co-dragging effect of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ultrasonic vibration.</a:t>
            </a:r>
          </a:p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Various precision sheet metal parts, electronic parts, etc.,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ranging in size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from 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0.5 mm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 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 mm.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The number of pieces can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range from 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1,000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 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300,000 in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 batch, with deburring, polishing, and powerful cleaning performed at the same time.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Unlike existing barrel machines, this machine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does not use media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such as stones,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but only water and ultrasonic waves to 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deburr and polish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at a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faster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speed than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conventional 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machines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50418" y="2935344"/>
            <a:ext cx="644842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100" b="1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Difference between ultrasonic barrel finishing and conventional barrel finishing</a:t>
            </a:r>
            <a:r>
              <a:rPr lang="en-US" altLang="ja-JP" sz="1100" b="1" kern="1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100" b="1" kern="1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10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No media is used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 Only water and ultrasonic waves are used.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The work to separate the media from the workpiece is no longer necessary.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Eliminates defects caused by media contamination.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The replacement and management of media will no longer be necessary.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No media, so they are free from heavy labor.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Deburring and polishing speeds averaging several times faster </a:t>
            </a:r>
            <a:r>
              <a:rPr lang="ja-JP" altLang="en-US" sz="110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than</a:t>
            </a:r>
            <a:r>
              <a:rPr lang="ja-JP" altLang="en-US" sz="110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existing barrels</a:t>
            </a:r>
            <a:endParaRPr lang="en-US" altLang="ja-JP" sz="1100" kern="1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(Customer Rating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.)</a:t>
            </a:r>
            <a:endParaRPr lang="ja-JP" altLang="en-US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** At the same time, precision cleaning is possible, and it can be used for electronic parts with complex shapes that do not tolerate contamination.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It can also be used for electronic components with complex shapes that are sensitive to contamination.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Wastewater treatment is not required.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In addition to city water, pure water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water-soluble rust inhibitors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and hydrocarbon solvents can be used.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Drying is easy, and full automation can be easily achieved.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*Reduce labor costs, stabilize quality, and increase production efficiency.</a:t>
            </a:r>
            <a:endParaRPr lang="ja-JP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2" r="6038"/>
          <a:stretch/>
        </p:blipFill>
        <p:spPr bwMode="auto">
          <a:xfrm>
            <a:off x="4710510" y="2739712"/>
            <a:ext cx="1778795" cy="230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5193108" y="9492608"/>
            <a:ext cx="1543050" cy="527403"/>
          </a:xfrm>
        </p:spPr>
        <p:txBody>
          <a:bodyPr/>
          <a:lstStyle/>
          <a:p>
            <a:fld id="{F02EB73F-7196-4A83-A846-77FD3A9CC6F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476545" y="69333"/>
            <a:ext cx="3215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Sent on 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February 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2018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6CA10E85-C552-42A2-8AEE-81EE38AED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52241" y="5068238"/>
            <a:ext cx="1283917" cy="96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C3C0B7E-6C27-44EE-8E87-C8041DC17D66}"/>
              </a:ext>
            </a:extLst>
          </p:cNvPr>
          <p:cNvSpPr/>
          <p:nvPr/>
        </p:nvSpPr>
        <p:spPr>
          <a:xfrm>
            <a:off x="243759" y="5285433"/>
            <a:ext cx="5293441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100" b="1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Standard model type</a:t>
            </a:r>
            <a:r>
              <a:rPr lang="en-US" altLang="ja-JP" sz="1100" b="1" kern="1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100" b="1" kern="1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1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(1)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PERION-DBR-1200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Ultrasonic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wave 1200W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Frequency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25KHz～275KHz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Simultaneous multiple wave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Hexagonal cage shape, diameter </a:t>
            </a:r>
            <a:r>
              <a:rPr lang="el-GR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150φ </a:t>
            </a:r>
            <a:r>
              <a:rPr lang="ja-JP" altLang="en-US" sz="1100" kern="1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x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length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200mm, volume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3ℓ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standard price **10,000</a:t>
            </a:r>
            <a:endParaRPr lang="en-US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②PERION-DBR-2400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Ultrasonic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2400W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Frequency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25KHz-275KHz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simultaneous multiple wave</a:t>
            </a:r>
          </a:p>
          <a:p>
            <a:pPr lvl="0"/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Hexagonal cage shape, diameter </a:t>
            </a:r>
            <a:r>
              <a:rPr lang="el-GR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200φ </a:t>
            </a:r>
            <a:r>
              <a:rPr lang="ja-JP" altLang="en-US" sz="1100" kern="1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x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length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300mm, volume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7.8ℓ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standard price *** million yen</a:t>
            </a:r>
            <a:endParaRPr lang="en-US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(3) PERION-DBR-3600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Ultrasonic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wave 3600W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Frequency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25KHz-275KHz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simultaneous multiple wave</a:t>
            </a:r>
            <a:endParaRPr lang="en-US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Hexagonal cage shape, </a:t>
            </a:r>
            <a:r>
              <a:rPr lang="el-GR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250φ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diameter </a:t>
            </a:r>
            <a:r>
              <a:rPr lang="ja-JP" altLang="en-US" sz="1100" kern="1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x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400mm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length,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16.2ℓ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volume,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standard price *** million yen</a:t>
            </a:r>
            <a:endParaRPr lang="en-US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④PERION-DBR-4800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Ultrasonic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4800W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Frequency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25KHz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275KHz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simultaneous multiple wave</a:t>
            </a:r>
            <a:endParaRPr lang="en-US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Hexagonal cage shape, diameter </a:t>
            </a:r>
            <a:r>
              <a:rPr lang="el-GR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300φ </a:t>
            </a:r>
            <a:r>
              <a:rPr lang="ja-JP" altLang="en-US" sz="1100" kern="1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x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length 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500mm, volume </a:t>
            </a:r>
            <a:r>
              <a:rPr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29.2ℓ</a:t>
            </a:r>
            <a:r>
              <a:rPr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standard price *** million yen</a:t>
            </a:r>
            <a:endParaRPr lang="ja-JP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B3717F7-8283-4EA7-BE3D-5BE27E90D959}"/>
              </a:ext>
            </a:extLst>
          </p:cNvPr>
          <p:cNvSpPr/>
          <p:nvPr/>
        </p:nvSpPr>
        <p:spPr>
          <a:xfrm>
            <a:off x="150418" y="6939789"/>
            <a:ext cx="21355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0985" lvl="0" indent="-127635"/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Sales target</a:t>
            </a:r>
          </a:p>
          <a:p>
            <a:pPr marL="260985" indent="-127635"/>
            <a:r>
              <a:rPr lang="zh-TW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Total of </a:t>
            </a:r>
            <a:r>
              <a:rPr lang="en-US" altLang="zh-TW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36 </a:t>
            </a:r>
            <a:r>
              <a:rPr lang="zh-TW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units of </a:t>
            </a:r>
            <a:r>
              <a:rPr lang="zh-TW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each model </a:t>
            </a:r>
            <a:r>
              <a:rPr lang="zh-TW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Approx</a:t>
            </a:r>
            <a:r>
              <a:rPr lang="en-US" altLang="zh-TW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zh-TW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200 </a:t>
            </a:r>
            <a:r>
              <a:rPr lang="zh-TW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million yen</a:t>
            </a:r>
            <a:endParaRPr lang="ja-JP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A496C46-2035-4CA3-AE2D-DE9918B2D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995621"/>
              </p:ext>
            </p:extLst>
          </p:nvPr>
        </p:nvGraphicFramePr>
        <p:xfrm>
          <a:off x="121998" y="7447733"/>
          <a:ext cx="6614160" cy="23349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932857">
                  <a:extLst>
                    <a:ext uri="{9D8B030D-6E8A-4147-A177-3AD203B41FA5}">
                      <a16:colId xmlns:a16="http://schemas.microsoft.com/office/drawing/2014/main" val="4104763123"/>
                    </a:ext>
                  </a:extLst>
                </a:gridCol>
                <a:gridCol w="3681303">
                  <a:extLst>
                    <a:ext uri="{9D8B030D-6E8A-4147-A177-3AD203B41FA5}">
                      <a16:colId xmlns:a16="http://schemas.microsoft.com/office/drawing/2014/main" val="2511159371"/>
                    </a:ext>
                  </a:extLst>
                </a:gridCol>
              </a:tblGrid>
              <a:tr h="151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Our introduction video is now available on </a:t>
                      </a:r>
                      <a:r>
                        <a:rPr lang="ja-JP" altLang="en-US" sz="105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Youtube</a:t>
                      </a:r>
                      <a:r>
                        <a:rPr lang="en-US" altLang="ja-JP" sz="105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!</a:t>
                      </a:r>
                      <a:endParaRPr lang="en-US" alt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Learn about 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Blue Star </a:t>
                      </a:r>
                      <a:r>
                        <a:rPr lang="en-US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R&amp;D 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in </a:t>
                      </a:r>
                      <a:r>
                        <a:rPr lang="en-US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 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minutes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! 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→ 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4"/>
                        </a:rPr>
                        <a:t>Video</a:t>
                      </a:r>
                      <a:endParaRPr lang="en-US" alt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 little more detail in </a:t>
                      </a:r>
                      <a:r>
                        <a:rPr lang="en-US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 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minutes! → 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5"/>
                        </a:rPr>
                        <a:t>Video</a:t>
                      </a:r>
                      <a:endParaRPr lang="en-US" alt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*Ultrasonic barrel finishing </a:t>
                      </a:r>
                      <a:r>
                        <a:rPr lang="ja-JP" sz="105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is being demonstrated in </a:t>
                      </a: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our laboratory</a:t>
                      </a:r>
                      <a:r>
                        <a:rPr lang="ja-JP" altLang="en-US" sz="105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!</a:t>
                      </a:r>
                      <a:r>
                        <a:rPr lang="en-US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en-US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(</a:t>
                      </a:r>
                      <a:r>
                        <a:rPr lang="ja-JP" alt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Reservations required</a:t>
                      </a: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&lt;Company Profile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Representative: </a:t>
                      </a: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Miyuki Shibano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Establishment] </a:t>
                      </a:r>
                      <a:r>
                        <a:rPr 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April </a:t>
                      </a:r>
                      <a:r>
                        <a:rPr 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 </a:t>
                      </a:r>
                      <a:r>
                        <a:rPr 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Capital] </a:t>
                      </a:r>
                      <a:r>
                        <a:rPr 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10,000,000 </a:t>
                      </a: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yen</a:t>
                      </a:r>
                    </a:p>
                    <a:p>
                      <a:pPr marL="685800" indent="-685800" algn="l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Business] Ultrasonic Cleaning Ultrasonic Deburring Equipment</a:t>
                      </a:r>
                      <a:r>
                        <a:rPr lang="en-US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en-US" alt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Manufacture and sale of ultrasonic cavitation application equipment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</a:t>
                      </a:r>
                      <a:r>
                        <a:rPr 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lang="ja-JP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] </a:t>
                      </a:r>
                      <a:r>
                        <a:rPr 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6"/>
                        </a:rPr>
                        <a:t>http://www.blue-galaxy.co.jp/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2906791"/>
                  </a:ext>
                </a:extLst>
              </a:tr>
              <a:tr h="8229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＜Inquiries regarding this matter</a:t>
                      </a:r>
                      <a:endParaRPr lang="ja-JP" sz="1100" b="1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Please </a:t>
                      </a:r>
                      <a:r>
                        <a:rPr lang="ja-JP" sz="110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contact 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Blue Star </a:t>
                      </a:r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R&amp;D 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Inc.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TEL：042-711-7721 </a:t>
                      </a: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FAX：042-711-7237 </a:t>
                      </a:r>
                      <a:r>
                        <a:rPr lang="en-US" alt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E-mail：blue_star@blue-galaxy.co.jp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320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94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274</ap:TotalTime>
  <ap:Words>153</ap:Words>
  <ap:Application>Microsoft Office PowerPoint</ap:Application>
  <ap:PresentationFormat>A4 210 x 297 mm</ap:PresentationFormat>
  <ap:Paragraphs>47</ap:Paragraphs>
  <ap:Slides>1</ap:Slides>
  <ap:Notes>0</ap:Notes>
  <ap:HiddenSlides>0</ap:HiddenSlides>
  <ap:MMClips>0</ap:MMClips>
  <ap:ScaleCrop>false</ap:ScaleCrop>
  <ap:HeadingPairs>
    <vt:vector baseType="variant" size="4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ap:HeadingPairs>
  <ap:TitlesOfParts>
    <vt:vector baseType="lpstr" size="2">
      <vt:lpstr>Office テーマ</vt:lpstr>
      <vt:lpstr>PowerPoint プレゼンテーション</vt:lpstr>
    </vt:vector>
  </ap:TitlesOfParts>
  <ap:LinksUpToDate>false</ap:LinksUpToDate>
  <ap:SharedDoc>false</ap:SharedDoc>
  <ap:HyperlinksChanged>false</ap:HyperlinksChanged>
  <ap:AppVersion>14.0000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 プレゼンテーション</dc:title>
  <dc:creator>須田望美</dc:creator>
  <lastModifiedBy>FJ-USER</lastModifiedBy>
  <revision>31</revision>
  <lastPrinted>2016-12-05T04:20:18.0000000Z</lastPrinted>
  <dcterms:created xsi:type="dcterms:W3CDTF">2016-12-01T05:58:31.0000000Z</dcterms:created>
  <dcterms:modified xsi:type="dcterms:W3CDTF">2018-02-14T02:16:44.0000000Z</dcterms:modified>
  <keywords>, docId:02797FC0CB8D064DDA0DF4AFFF3A7D88</keywords>
</coreProperties>
</file>